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9" r:id="rId9"/>
    <p:sldId id="263" r:id="rId10"/>
    <p:sldId id="264" r:id="rId11"/>
    <p:sldId id="287" r:id="rId12"/>
    <p:sldId id="265" r:id="rId13"/>
    <p:sldId id="295" r:id="rId14"/>
    <p:sldId id="292" r:id="rId15"/>
    <p:sldId id="293" r:id="rId16"/>
    <p:sldId id="267" r:id="rId17"/>
    <p:sldId id="269" r:id="rId18"/>
    <p:sldId id="268" r:id="rId19"/>
    <p:sldId id="270" r:id="rId20"/>
    <p:sldId id="294" r:id="rId21"/>
    <p:sldId id="288" r:id="rId22"/>
    <p:sldId id="272" r:id="rId23"/>
    <p:sldId id="275" r:id="rId24"/>
    <p:sldId id="276" r:id="rId25"/>
    <p:sldId id="281" r:id="rId26"/>
    <p:sldId id="282" r:id="rId27"/>
    <p:sldId id="283" r:id="rId28"/>
    <p:sldId id="284" r:id="rId29"/>
    <p:sldId id="290" r:id="rId30"/>
    <p:sldId id="274" r:id="rId31"/>
    <p:sldId id="285" r:id="rId32"/>
    <p:sldId id="291" r:id="rId33"/>
    <p:sldId id="273" r:id="rId34"/>
    <p:sldId id="286" r:id="rId35"/>
    <p:sldId id="27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F887-67F3-4749-A83F-FE40660435E9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2677-2100-473C-A081-97539001B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F887-67F3-4749-A83F-FE40660435E9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2677-2100-473C-A081-97539001B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F887-67F3-4749-A83F-FE40660435E9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2677-2100-473C-A081-97539001B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F887-67F3-4749-A83F-FE40660435E9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2677-2100-473C-A081-97539001B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F887-67F3-4749-A83F-FE40660435E9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2677-2100-473C-A081-97539001B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F887-67F3-4749-A83F-FE40660435E9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2677-2100-473C-A081-97539001B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F887-67F3-4749-A83F-FE40660435E9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2677-2100-473C-A081-97539001B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F887-67F3-4749-A83F-FE40660435E9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2677-2100-473C-A081-97539001B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F887-67F3-4749-A83F-FE40660435E9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2677-2100-473C-A081-97539001B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F887-67F3-4749-A83F-FE40660435E9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2677-2100-473C-A081-97539001B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CF887-67F3-4749-A83F-FE40660435E9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42677-2100-473C-A081-97539001B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CF887-67F3-4749-A83F-FE40660435E9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42677-2100-473C-A081-97539001B5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 bright="36000"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857364"/>
            <a:ext cx="2643206" cy="30003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Классный час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«Школа добрых дел для рыцарей»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72264" y="3000372"/>
            <a:ext cx="2071702" cy="857256"/>
          </a:xfrm>
          <a:prstGeom prst="wedgeEllipseCallout">
            <a:avLst>
              <a:gd name="adj1" fmla="val -61772"/>
              <a:gd name="adj2" fmla="val 665"/>
            </a:avLst>
          </a:prstGeom>
          <a:solidFill>
            <a:srgbClr val="FFFF00"/>
          </a:solidFill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-Р-Р- </a:t>
            </a:r>
            <a:r>
              <a:rPr lang="ru-RU" dirty="0" err="1" smtClean="0">
                <a:solidFill>
                  <a:schemeClr val="tx1"/>
                </a:solidFill>
              </a:rPr>
              <a:t>Ры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0dd73a04cfa54fb5999ad6cbc2a5109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3641411"/>
            <a:ext cx="2071702" cy="32165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7290" y="285728"/>
            <a:ext cx="628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образования, спорта и туризма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Администрации Фрунзенского района г. Минска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ГУО «Средняя школа № 175 г. Минска»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5786454"/>
            <a:ext cx="706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руководитель- Молодцова Анжелика Михайловна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какой стороны обойти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«стального коня»?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61592_html_4c815e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3375" y="1600200"/>
            <a:ext cx="719724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56b3a807c4539a313dfcf03666e33e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714488"/>
            <a:ext cx="4714908" cy="4714908"/>
          </a:xfrm>
          <a:prstGeom prst="ellipse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857884" y="1928802"/>
            <a:ext cx="250033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число: 1,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3,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714356"/>
            <a:ext cx="54724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Переход участников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00760" y="1285860"/>
            <a:ext cx="31432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</a:t>
            </a: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экологов </a:t>
            </a: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финансистов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shutterstock_187175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5500694" cy="5500694"/>
          </a:xfrm>
          <a:prstGeom prst="ellipse">
            <a:avLst/>
          </a:prstGeom>
        </p:spPr>
      </p:pic>
      <p:pic>
        <p:nvPicPr>
          <p:cNvPr id="4" name="Рисунок 3" descr="s90083507.jpg"/>
          <p:cNvPicPr>
            <a:picLocks noChangeAspect="1"/>
          </p:cNvPicPr>
          <p:nvPr/>
        </p:nvPicPr>
        <p:blipFill>
          <a:blip r:embed="rId3"/>
          <a:srcRect t="25000" b="15000"/>
          <a:stretch>
            <a:fillRect/>
          </a:stretch>
        </p:blipFill>
        <p:spPr>
          <a:xfrm>
            <a:off x="4643438" y="4832733"/>
            <a:ext cx="4500562" cy="2025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072198" y="4357694"/>
            <a:ext cx="3071802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Последние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60 секунд- территории-пустыни,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реки -без рыбы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4857760"/>
            <a:ext cx="2000264" cy="171451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46 космических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лет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608733_153621578000_2.jpg"/>
          <p:cNvPicPr>
            <a:picLocks noGrp="1" noChangeAspect="1"/>
          </p:cNvPicPr>
          <p:nvPr>
            <p:ph idx="1"/>
          </p:nvPr>
        </p:nvPicPr>
        <p:blipFill>
          <a:blip r:embed="rId3"/>
          <a:srcRect b="4349"/>
          <a:stretch>
            <a:fillRect/>
          </a:stretch>
        </p:blipFill>
        <p:spPr>
          <a:xfrm>
            <a:off x="2643174" y="1785926"/>
            <a:ext cx="3136789" cy="3000371"/>
          </a:xfrm>
        </p:spPr>
      </p:pic>
      <p:sp>
        <p:nvSpPr>
          <p:cNvPr id="5" name="Прямоугольник 4"/>
          <p:cNvSpPr/>
          <p:nvPr/>
        </p:nvSpPr>
        <p:spPr>
          <a:xfrm>
            <a:off x="214282" y="1928802"/>
            <a:ext cx="2214578" cy="150019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Динозавр-1год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4643446"/>
            <a:ext cx="3357554" cy="157163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Млекопитающие-8 месяцев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428604"/>
            <a:ext cx="300039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Современный человек- 4 года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29256" y="285728"/>
            <a:ext cx="321471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час назад- научился обрабатывать землю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2214554"/>
            <a:ext cx="2643206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минуту назад заработала первая фабрика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Продукцию можно переработать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386_90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000108"/>
            <a:ext cx="9134455" cy="58578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lide_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b6188_67c48bb7_ori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074719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get_im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09431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46871.jpg"/>
          <p:cNvPicPr>
            <a:picLocks noChangeAspect="1"/>
          </p:cNvPicPr>
          <p:nvPr/>
        </p:nvPicPr>
        <p:blipFill>
          <a:blip r:embed="rId2"/>
          <a:srcRect l="8036" t="22842" r="9821"/>
          <a:stretch>
            <a:fillRect/>
          </a:stretch>
        </p:blipFill>
        <p:spPr>
          <a:xfrm>
            <a:off x="1785918" y="2500306"/>
            <a:ext cx="7358082" cy="4378530"/>
          </a:xfrm>
          <a:prstGeom prst="rect">
            <a:avLst/>
          </a:prstGeom>
        </p:spPr>
      </p:pic>
      <p:pic>
        <p:nvPicPr>
          <p:cNvPr id="10" name="Содержимое 5" descr="12_45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4495800" cy="3162300"/>
          </a:xfrm>
        </p:spPr>
      </p:pic>
      <p:pic>
        <p:nvPicPr>
          <p:cNvPr id="4" name="Рисунок 3" descr="ecology-marks-green-poi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285728"/>
            <a:ext cx="2012159" cy="1785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43626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Сортировка отходов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be99196106381ffaf5d5dc92234005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00174"/>
            <a:ext cx="5905500" cy="3657600"/>
          </a:xfrm>
        </p:spPr>
      </p:pic>
      <p:pic>
        <p:nvPicPr>
          <p:cNvPr id="5" name="Рисунок 4" descr="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627" y="0"/>
            <a:ext cx="2565373" cy="3631239"/>
          </a:xfrm>
          <a:prstGeom prst="rect">
            <a:avLst/>
          </a:prstGeom>
        </p:spPr>
      </p:pic>
      <p:pic>
        <p:nvPicPr>
          <p:cNvPr id="6" name="Рисунок 5" descr="reciklothodov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4214818"/>
            <a:ext cx="2445492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Мероприятие посвящено двум красным датам календаря: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17 февраля - всемирный день спонтанного проявления доброты.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 17 по 23- неделя добрых дел.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23 февраля – День защитника Отечества.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Изделия из вторичного сырья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694705-68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187562"/>
            <a:ext cx="3214710" cy="2468898"/>
          </a:xfrm>
        </p:spPr>
      </p:pic>
      <p:pic>
        <p:nvPicPr>
          <p:cNvPr id="5" name="Рисунок 4" descr="63766351_1283951753_debf2762dd8a.jpg"/>
          <p:cNvPicPr>
            <a:picLocks noChangeAspect="1"/>
          </p:cNvPicPr>
          <p:nvPr/>
        </p:nvPicPr>
        <p:blipFill>
          <a:blip r:embed="rId3"/>
          <a:srcRect b="23333"/>
          <a:stretch>
            <a:fillRect/>
          </a:stretch>
        </p:blipFill>
        <p:spPr>
          <a:xfrm>
            <a:off x="4714876" y="1285860"/>
            <a:ext cx="3843120" cy="2071687"/>
          </a:xfrm>
          <a:prstGeom prst="rect">
            <a:avLst/>
          </a:prstGeom>
        </p:spPr>
      </p:pic>
      <p:pic>
        <p:nvPicPr>
          <p:cNvPr id="6" name="Рисунок 5" descr="267082.jpeg"/>
          <p:cNvPicPr>
            <a:picLocks noChangeAspect="1"/>
          </p:cNvPicPr>
          <p:nvPr/>
        </p:nvPicPr>
        <p:blipFill>
          <a:blip r:embed="rId4"/>
          <a:srcRect t="26728"/>
          <a:stretch>
            <a:fillRect/>
          </a:stretch>
        </p:blipFill>
        <p:spPr>
          <a:xfrm>
            <a:off x="0" y="5291280"/>
            <a:ext cx="3871920" cy="1566720"/>
          </a:xfrm>
          <a:prstGeom prst="rect">
            <a:avLst/>
          </a:prstGeom>
        </p:spPr>
      </p:pic>
      <p:pic>
        <p:nvPicPr>
          <p:cNvPr id="7" name="Рисунок 6" descr="iz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58" y="5333996"/>
            <a:ext cx="4214842" cy="1524004"/>
          </a:xfrm>
          <a:prstGeom prst="rect">
            <a:avLst/>
          </a:prstGeom>
        </p:spPr>
      </p:pic>
      <p:pic>
        <p:nvPicPr>
          <p:cNvPr id="8" name="Рисунок 7" descr="1000803421.jpg"/>
          <p:cNvPicPr>
            <a:picLocks noChangeAspect="1"/>
          </p:cNvPicPr>
          <p:nvPr/>
        </p:nvPicPr>
        <p:blipFill>
          <a:blip r:embed="rId6"/>
          <a:srcRect b="8222"/>
          <a:stretch>
            <a:fillRect/>
          </a:stretch>
        </p:blipFill>
        <p:spPr>
          <a:xfrm>
            <a:off x="3071802" y="3571876"/>
            <a:ext cx="3657600" cy="1569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Переход участников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ello_html_m7769d4d7.jpg"/>
          <p:cNvPicPr>
            <a:picLocks noGrp="1" noChangeAspect="1"/>
          </p:cNvPicPr>
          <p:nvPr>
            <p:ph idx="1"/>
          </p:nvPr>
        </p:nvPicPr>
        <p:blipFill>
          <a:blip r:embed="rId2"/>
          <a:srcRect t="12627"/>
          <a:stretch>
            <a:fillRect/>
          </a:stretch>
        </p:blipFill>
        <p:spPr>
          <a:xfrm>
            <a:off x="428596" y="1714488"/>
            <a:ext cx="3998201" cy="3954459"/>
          </a:xfrm>
          <a:prstGeom prst="ellipse">
            <a:avLst/>
          </a:prstGeom>
        </p:spPr>
      </p:pic>
      <p:pic>
        <p:nvPicPr>
          <p:cNvPr id="5" name="Рисунок 4" descr="11005027-eco-medal-Stock-Photo.jpg"/>
          <p:cNvPicPr>
            <a:picLocks noChangeAspect="1"/>
          </p:cNvPicPr>
          <p:nvPr/>
        </p:nvPicPr>
        <p:blipFill>
          <a:blip r:embed="rId3"/>
          <a:srcRect l="21154" t="10336" r="21154" b="12139"/>
          <a:stretch>
            <a:fillRect/>
          </a:stretch>
        </p:blipFill>
        <p:spPr>
          <a:xfrm>
            <a:off x="6429388" y="1214422"/>
            <a:ext cx="2286016" cy="3071834"/>
          </a:xfrm>
          <a:prstGeom prst="ellipse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43438" y="4286255"/>
            <a:ext cx="37147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геометрическая фигура: круг,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квадрат,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ромб,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трапеция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786578" y="2285992"/>
            <a:ext cx="23574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Правовая школа</a:t>
            </a:r>
          </a:p>
          <a:p>
            <a:endParaRPr lang="ru-RU" dirty="0"/>
          </a:p>
        </p:txBody>
      </p:sp>
      <p:pic>
        <p:nvPicPr>
          <p:cNvPr id="16" name="Рисунок 15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86578" cy="5078988"/>
          </a:xfrm>
          <a:prstGeom prst="rect">
            <a:avLst/>
          </a:prstGeom>
        </p:spPr>
      </p:pic>
      <p:pic>
        <p:nvPicPr>
          <p:cNvPr id="17" name="Содержимое 3" descr="img2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77013" y="4857760"/>
            <a:ext cx="2666987" cy="2000240"/>
          </a:xfrm>
        </p:spPr>
      </p:pic>
      <p:pic>
        <p:nvPicPr>
          <p:cNvPr id="5" name="Рисунок 4" descr="0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86232"/>
            <a:ext cx="5961827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JX2sMm4NRgnQZfcPNCedpFmD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271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3438"/>
                <a:gridCol w="571504"/>
                <a:gridCol w="3929058"/>
              </a:tblGrid>
              <a:tr h="7857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какой сказке нарушено право на личную неприкосновенность, жизнь и свободу?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Дюймовочка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8787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Какие литературные герои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могли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бы пожаловаться, что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нарушено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их право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неприкосновенность жилища?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4579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«Мороз Иванович», «Госпожа Метелица», «Сказка о попе и его работнике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Балде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045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Герои каких сказок воспользовались правом свободного передвижения и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выбора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местожительства?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«Три поросёнка», зайка из русской народной сказки «Ледяная избушка»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396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какой сказке героиня воспользовалась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правом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искать и находить в других странах убежище и защиту от преследований?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«Серая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шейка», «Красная Шапочка», «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Дюймовочка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», «Сказка о рыбаке и рыбке»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045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какой сказке подтверждается право работающего на справедливое вознаграждение?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«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Лягушка-путешественница», «Чудесное путешествие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Нильса  с  дикими гусями»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24"/>
                <a:gridCol w="1071570"/>
                <a:gridCol w="3643306"/>
              </a:tblGrid>
              <a:tr h="7857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какой сказке нарушено право на личную неприкосновенность, жизнь и свободу?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Дюймовочка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8787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Какие литературные герои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могли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бы пожаловаться, что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нарушено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их право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неприкосновенность жилища?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4579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«Мороз Иванович», «Госпожа Метелица», «Сказка о попе и его работнике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Балде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045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Герои каких сказок воспользовались правом свободного передвижения и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выбора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местожительства?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«Три поросёнка», зайка из русской народной сказки «Ледяная избушка»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6396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какой сказке героиня воспользовалась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правом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искать и находить в других странах убежище и защиту от преследований?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«Серая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шейка», «Красная Шапочка», «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Дюймовочка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», «Сказка о рыбаке и рыбке»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13045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какой сказке подтверждается право работающего на справедливое вознаграждение?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«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Лягушка-путешественница», «Чудесное путешествие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Нильса  с  дикими гусями»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24"/>
                <a:gridCol w="1071570"/>
                <a:gridCol w="3643306"/>
              </a:tblGrid>
              <a:tr h="7857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какой сказке нарушено право на личную неприкосновенность, жизнь и свободу?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Дюймовочка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8787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Какие литературные герои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могли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бы пожаловаться, что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нарушено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их право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неприкосновенность жилища?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4579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«Мороз Иванович», «Госпожа Метелица», «Сказка о попе и его работнике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Балде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045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Герои каких сказок воспользовались правом свободного передвижения и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выбора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местожительства?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«Три поросёнка», зайка из русской народной сказки «Ледяная избушка»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16396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какой сказке героиня воспользовалась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правом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искать и находить в других странах убежище и защиту от преследований?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«Серая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шейка», «Красная Шапочка», «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Дюймовочка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», «Сказка о рыбаке и рыбке»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13045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какой сказке подтверждается право работающего на справедливое вознаграждение?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Лягушка-путешественница», «Чудесное путешествие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Нильса  с  дикими гусями»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24"/>
                <a:gridCol w="1071570"/>
                <a:gridCol w="3643306"/>
              </a:tblGrid>
              <a:tr h="7857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какой сказке нарушено право на личную неприкосновенность, жизнь и свободу?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Дюймовочка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518787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Какие литературные герои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могли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бы пожаловаться, что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нарушено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их право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неприкосновенность жилища?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4579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«Мороз Иванович», «Госпожа Метелица», «Сказка о попе и его работнике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Балде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3045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Герои каких сказок воспользовались правом свободного передвижения и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выбора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местожительства?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«Три поросёнка», зайка из русской народной сказки «Ледяная избушка»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16396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какой сказке героиня воспользовалась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правом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искать и находить в других странах убежище и защиту от преследований?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«Серая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шейка», «Красная Шапочка», «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Дюймовочка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», «Сказка о рыбаке и рыбке»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13045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какой сказке подтверждается право работающего на справедливое вознаграждение?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Лягушка-путешественница», «Чудесное путешествие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Нильса  с  дикими гусями»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24"/>
                <a:gridCol w="1071570"/>
                <a:gridCol w="3643306"/>
              </a:tblGrid>
              <a:tr h="7857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какой сказке нарушено право на личную неприкосновенность, жизнь и свободу?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Дюймовочка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518787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Какие литературные герои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могли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бы пожаловаться, что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нарушено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их право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неприкосновенность жилища?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4579">
                <a:tc v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«Мороз Иванович», «Госпожа Метелица», «Сказка о попе и его работнике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Балде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3045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Герои каких сказок воспользовались правом свободного передвижения и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выбора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местожительства?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«Три поросёнка», зайка из русской народной сказки «Ледяная избушка»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</a:tr>
              <a:tr h="16396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какой сказке героиня воспользовалась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правом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искать и находить в других странах убежище и защиту от преследований?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«Серая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шейка», «Красная Шапочка», «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Дюймовочка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», «Сказка о рыбаке и рыбке»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13045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 какой сказке подтверждается право работающего на справедливое вознаграждение?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Лягушка-путешественница», «Чудесное путешествие 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Нильса  с  дикими гусями»</a:t>
                      </a:r>
                      <a:endParaRPr lang="ru-RU" sz="1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Переход участников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буква: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item_18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714488"/>
            <a:ext cx="6700133" cy="4714908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Первая женщина –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лётчик- испытатель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550e1b7725c3d27539cb84007207ff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1857364"/>
            <a:ext cx="3121029" cy="4525963"/>
          </a:xfrm>
        </p:spPr>
      </p:pic>
      <p:sp>
        <p:nvSpPr>
          <p:cNvPr id="5" name="TextBox 4"/>
          <p:cNvSpPr txBox="1"/>
          <p:nvPr/>
        </p:nvSpPr>
        <p:spPr>
          <a:xfrm>
            <a:off x="3929058" y="2285992"/>
            <a:ext cx="454647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- Ягодка Яркая</a:t>
            </a:r>
          </a:p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Героиня Гениальная</a:t>
            </a:r>
          </a:p>
          <a:p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Актриса Активная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 коротко: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баба </a:t>
            </a:r>
            <a:r>
              <a:rPr lang="ru-RU" sz="8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ЯГА!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929322" y="1714488"/>
            <a:ext cx="29289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Школа </a:t>
            </a: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ЗОЖ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health2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4290"/>
            <a:ext cx="5786478" cy="5786478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Слово «Победа!»- кричим «Ура!»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1-2 команды - зимние виды спорта: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Лыжи, фигурное катание, хоккей, бобслей, кёрлинг,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биатлон и другие.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3-4 команды – летние виды спорта: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Бег, плавание, велоспорт, стрельба из лука, футбол, теннис, конный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 и другие.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Переход участников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2328850" cy="45259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картинка: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цветок,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листок,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грибок,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кораблик.</a:t>
            </a:r>
          </a:p>
          <a:p>
            <a:endParaRPr lang="ru-RU" dirty="0"/>
          </a:p>
        </p:txBody>
      </p:sp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2"/>
          <a:srcRect t="13468"/>
          <a:stretch>
            <a:fillRect/>
          </a:stretch>
        </p:blipFill>
        <p:spPr>
          <a:xfrm>
            <a:off x="3071802" y="1928802"/>
            <a:ext cx="4786346" cy="4590076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00760" y="1643050"/>
            <a:ext cx="31432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вежливости</a:t>
            </a:r>
          </a:p>
          <a:p>
            <a:endParaRPr lang="ru-RU" sz="2400" dirty="0"/>
          </a:p>
        </p:txBody>
      </p:sp>
      <p:pic>
        <p:nvPicPr>
          <p:cNvPr id="15" name="Рисунок 14" descr="2851329-8f2f763f954af98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604"/>
            <a:ext cx="5857892" cy="5857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r>
              <a:rPr lang="ru-RU" sz="4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Добрый день!</a:t>
            </a:r>
          </a:p>
          <a:p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r>
              <a:rPr lang="ru-RU" sz="4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Здравствуйте</a:t>
            </a:r>
          </a:p>
          <a:p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Простите, пожалуйста</a:t>
            </a:r>
          </a:p>
          <a:p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свидания!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0"/>
            <a:ext cx="4071934" cy="4071942"/>
          </a:xfrm>
          <a:prstGeom prst="ellipse">
            <a:avLst/>
          </a:prstGeom>
        </p:spPr>
      </p:pic>
      <p:pic>
        <p:nvPicPr>
          <p:cNvPr id="5" name="Рисунок 4" descr="krasota-2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56" y="5643578"/>
            <a:ext cx="6636344" cy="857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peshit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08309" cy="6858000"/>
          </a:xfrm>
        </p:spPr>
      </p:pic>
      <p:pic>
        <p:nvPicPr>
          <p:cNvPr id="5" name="Рисунок 4" descr="depositphotos_67818649-Kn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3786182" cy="3838716"/>
          </a:xfrm>
          <a:prstGeom prst="snip2SameRect">
            <a:avLst>
              <a:gd name="adj1" fmla="val 16667"/>
              <a:gd name="adj2" fmla="val 7174"/>
            </a:avLst>
          </a:prstGeom>
        </p:spPr>
      </p:pic>
      <p:pic>
        <p:nvPicPr>
          <p:cNvPr id="6" name="Рисунок 5" descr="PSD.Medieval.War.Photo.Frame.3425x266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0"/>
            <a:ext cx="5050433" cy="39290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1" y="642918"/>
            <a:ext cx="17844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Школа добрых дел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рыцарей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7"/>
            <a:ext cx="8229600" cy="3571900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словаре Сергея Ивановича Ожегова слово «доброта» определяется,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«отзывчивость,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душевное   расположение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  людям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стремление делать добро другим».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Доброта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всё положительное, хорошее, полезное.</a:t>
            </a:r>
          </a:p>
          <a:p>
            <a:endParaRPr lang="ru-RU" dirty="0"/>
          </a:p>
        </p:txBody>
      </p:sp>
      <p:pic>
        <p:nvPicPr>
          <p:cNvPr id="4" name="Рисунок 3" descr="100_dobrih_del_m-300x2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929066"/>
            <a:ext cx="3429024" cy="2846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902835">
            <a:off x="6286512" y="1142984"/>
            <a:ext cx="2400288" cy="6429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Доброта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6215082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это человек, обладающий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добрым                               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сердцем, ласковый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добросердечный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добрый и мягкий по характеру, незлобный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добродушный </a:t>
            </a: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желающий добра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доброжелательный </a:t>
            </a:r>
            <a:r>
              <a:rPr lang="ru-RU" sz="2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приличный, достойный одобрения, порядочный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добропорядочный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 отличающийся хорошим поведением, хорошим нравом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добронравный</a:t>
            </a:r>
            <a:endParaRPr lang="ru-RU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6. честно выполняющий свои обязанности, совестливый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добросовестный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krasota-2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742" y="2357430"/>
            <a:ext cx="4977258" cy="642942"/>
          </a:xfrm>
          <a:prstGeom prst="rect">
            <a:avLst/>
          </a:prstGeom>
        </p:spPr>
      </p:pic>
      <p:pic>
        <p:nvPicPr>
          <p:cNvPr id="5" name="Рисунок 4" descr="1324439359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357166"/>
            <a:ext cx="1524804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дд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0"/>
            <a:ext cx="1968500" cy="276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6050" y="714356"/>
            <a:ext cx="337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Доброй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дороги 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1285860"/>
            <a:ext cx="4214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Школа экологов и финансистов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5140" y="2857496"/>
            <a:ext cx="24288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Школа добрых нравов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5286388"/>
            <a:ext cx="23574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Правовая школа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00958" y="4500570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Школа 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ЗОЖ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7356" y="6215082"/>
            <a:ext cx="29107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вежливости</a:t>
            </a:r>
          </a:p>
          <a:p>
            <a:endParaRPr lang="ru-RU" dirty="0"/>
          </a:p>
        </p:txBody>
      </p:sp>
      <p:pic>
        <p:nvPicPr>
          <p:cNvPr id="12" name="Рисунок 11" descr="shutterstock_187175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1285860"/>
            <a:ext cx="2286016" cy="2286016"/>
          </a:xfrm>
          <a:prstGeom prst="ellipse">
            <a:avLst/>
          </a:prstGeom>
        </p:spPr>
      </p:pic>
      <p:pic>
        <p:nvPicPr>
          <p:cNvPr id="13" name="Рисунок 12" descr="depositphotos_32058499-Stickman-Kids-in-Princess-and-Knights-School-Pla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2500306"/>
            <a:ext cx="1571635" cy="2067942"/>
          </a:xfrm>
          <a:prstGeom prst="rect">
            <a:avLst/>
          </a:prstGeom>
        </p:spPr>
      </p:pic>
      <p:pic>
        <p:nvPicPr>
          <p:cNvPr id="14" name="Рисунок 13" descr="health26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4643446"/>
            <a:ext cx="2214554" cy="2214554"/>
          </a:xfrm>
          <a:prstGeom prst="ellipse">
            <a:avLst/>
          </a:prstGeom>
        </p:spPr>
      </p:pic>
      <p:pic>
        <p:nvPicPr>
          <p:cNvPr id="15" name="Рисунок 14" descr="2851329-8f2f763f954af98c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488" y="4000504"/>
            <a:ext cx="2143128" cy="2143128"/>
          </a:xfrm>
          <a:prstGeom prst="rect">
            <a:avLst/>
          </a:prstGeom>
        </p:spPr>
      </p:pic>
      <p:pic>
        <p:nvPicPr>
          <p:cNvPr id="16" name="Рисунок 15" descr="img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143248"/>
            <a:ext cx="2863678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8992" y="500042"/>
            <a:ext cx="557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Школа добрых нравов</a:t>
            </a:r>
            <a:endParaRPr lang="ru-RU" dirty="0"/>
          </a:p>
        </p:txBody>
      </p:sp>
      <p:pic>
        <p:nvPicPr>
          <p:cNvPr id="13" name="Рисунок 12" descr="depositphotos_32058499-Stickman-Kids-in-Princess-and-Knights-School-Pl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257553" cy="4286256"/>
          </a:xfrm>
          <a:prstGeom prst="rect">
            <a:avLst/>
          </a:prstGeom>
        </p:spPr>
      </p:pic>
      <p:pic>
        <p:nvPicPr>
          <p:cNvPr id="17" name="Рисунок 16" descr="family_crest_for_kids_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1714487"/>
            <a:ext cx="3929090" cy="49038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00563" y="1857364"/>
            <a:ext cx="3000396" cy="3836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Обучали скакать верхом,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стрелять из лука, метать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копьё, владеть мечом.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Кроме военных наук,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приучали держать 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данное слово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быть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вежливыми, выручать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друга из беды,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заступаться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 слабого и обиженного,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благородно и возвышенно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относиться к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девочке, женщине.</a:t>
            </a:r>
          </a:p>
          <a:p>
            <a:endParaRPr lang="ru-RU" dirty="0"/>
          </a:p>
        </p:txBody>
      </p:sp>
      <p:pic>
        <p:nvPicPr>
          <p:cNvPr id="6" name="Рисунок 5" descr="hello_html_m57f2e42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4357694"/>
            <a:ext cx="1643042" cy="2000428"/>
          </a:xfrm>
          <a:prstGeom prst="rect">
            <a:avLst/>
          </a:prstGeom>
        </p:spPr>
      </p:pic>
      <p:pic>
        <p:nvPicPr>
          <p:cNvPr id="8" name="Рисунок 7" descr="32ecd4c5b2826ac4f6a67eeebde3c61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143380"/>
            <a:ext cx="2714620" cy="271462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Переход участников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786314" y="1714488"/>
            <a:ext cx="335758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цвет билета: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красный, жёлтый,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синий,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зелёный.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serd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0"/>
            <a:ext cx="2857500" cy="1905000"/>
          </a:xfrm>
          <a:prstGeom prst="rect">
            <a:avLst/>
          </a:prstGeom>
        </p:spPr>
      </p:pic>
      <p:pic>
        <p:nvPicPr>
          <p:cNvPr id="12" name="Рисунок 11" descr="08c2601b82259659350198ddbd4e17c3.jpg"/>
          <p:cNvPicPr>
            <a:picLocks noChangeAspect="1"/>
          </p:cNvPicPr>
          <p:nvPr/>
        </p:nvPicPr>
        <p:blipFill>
          <a:blip r:embed="rId3"/>
          <a:srcRect l="12500" t="18750" r="10416" b="4166"/>
          <a:stretch>
            <a:fillRect/>
          </a:stretch>
        </p:blipFill>
        <p:spPr>
          <a:xfrm>
            <a:off x="357158" y="3428976"/>
            <a:ext cx="3429024" cy="342902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д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96775" cy="42148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868" y="285728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Доброй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Дороги </a:t>
            </a:r>
            <a:endParaRPr 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hello_html_m57f2e4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1500174"/>
            <a:ext cx="3929090" cy="4783725"/>
          </a:xfrm>
          <a:prstGeom prst="rect">
            <a:avLst/>
          </a:prstGeom>
        </p:spPr>
      </p:pic>
      <p:pic>
        <p:nvPicPr>
          <p:cNvPr id="18" name="Рисунок 17" descr="Школьникам раздадут браслеты и значки с сайта school-zatecha.ucoz.ru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162" y="2357429"/>
            <a:ext cx="5933556" cy="40348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1068</Words>
  <Application>Microsoft Office PowerPoint</Application>
  <PresentationFormat>Экран (4:3)</PresentationFormat>
  <Paragraphs>198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Классный час «Школа добрых дел для рыцарей»</vt:lpstr>
      <vt:lpstr>Слайд 2</vt:lpstr>
      <vt:lpstr>Первая женщина –  лётчик- испытатель</vt:lpstr>
      <vt:lpstr>Слайд 4</vt:lpstr>
      <vt:lpstr>Доброта</vt:lpstr>
      <vt:lpstr>Слайд 6</vt:lpstr>
      <vt:lpstr>Слайд 7</vt:lpstr>
      <vt:lpstr>Переход участников</vt:lpstr>
      <vt:lpstr>Слайд 9</vt:lpstr>
      <vt:lpstr>С какой стороны обойти  «стального коня»?</vt:lpstr>
      <vt:lpstr>Слайд 11</vt:lpstr>
      <vt:lpstr>Слайд 12</vt:lpstr>
      <vt:lpstr>46 космических  лет</vt:lpstr>
      <vt:lpstr>Продукцию можно переработать</vt:lpstr>
      <vt:lpstr>Слайд 15</vt:lpstr>
      <vt:lpstr>Слайд 16</vt:lpstr>
      <vt:lpstr>Слайд 17</vt:lpstr>
      <vt:lpstr>Слайд 18</vt:lpstr>
      <vt:lpstr>Сортировка отходов</vt:lpstr>
      <vt:lpstr>Изделия из вторичного сырья</vt:lpstr>
      <vt:lpstr>Переход участников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Переход участников</vt:lpstr>
      <vt:lpstr>Слайд 30</vt:lpstr>
      <vt:lpstr>Слово «Победа!»- кричим «Ура!»</vt:lpstr>
      <vt:lpstr>Переход участников</vt:lpstr>
      <vt:lpstr>Слайд 33</vt:lpstr>
      <vt:lpstr>Слайд 34</vt:lpstr>
      <vt:lpstr>Слайд 35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добрых дел для рыцарей</dc:title>
  <dc:creator>Anzelika</dc:creator>
  <cp:lastModifiedBy>Anzelika</cp:lastModifiedBy>
  <cp:revision>47</cp:revision>
  <dcterms:created xsi:type="dcterms:W3CDTF">2017-02-12T13:10:41Z</dcterms:created>
  <dcterms:modified xsi:type="dcterms:W3CDTF">2017-02-15T16:19:31Z</dcterms:modified>
</cp:coreProperties>
</file>